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Lst>
  <p:notesMasterIdLst>
    <p:notesMasterId r:id="rId24"/>
  </p:notesMasterIdLst>
  <p:handoutMasterIdLst>
    <p:handoutMasterId r:id="rId25"/>
  </p:handoutMasterIdLst>
  <p:sldIdLst>
    <p:sldId id="256" r:id="rId14"/>
    <p:sldId id="257" r:id="rId15"/>
    <p:sldId id="258" r:id="rId16"/>
    <p:sldId id="259" r:id="rId17"/>
    <p:sldId id="261" r:id="rId18"/>
    <p:sldId id="262" r:id="rId19"/>
    <p:sldId id="263" r:id="rId20"/>
    <p:sldId id="260" r:id="rId21"/>
    <p:sldId id="264" r:id="rId22"/>
    <p:sldId id="265" r:id="rId23"/>
  </p:sldIdLst>
  <p:sldSz cx="9144000" cy="6858000" type="screen4x3"/>
  <p:notesSz cx="7010400" cy="9296400"/>
  <p:embeddedFontLst>
    <p:embeddedFont>
      <p:font typeface="museo sans for dell" panose="020B0604020202020204" charset="0"/>
      <p:regular r:id="rId26"/>
      <p:bold r:id="rId27"/>
    </p:embeddedFont>
    <p:embeddedFont>
      <p:font typeface="Arial Black" panose="020B0A04020102020204" pitchFamily="34" charset="0"/>
      <p:bold r:id="rId28"/>
    </p:embeddedFont>
    <p:embeddedFont>
      <p:font typeface="Museo For Dell 300" panose="02010600030101010101" charset="-122"/>
      <p:regular r:id="rId29"/>
    </p:embeddedFont>
  </p:embeddedFontLst>
  <p:custDataLst>
    <p:tags r:id="rId30"/>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Part 1" id="{1C24EE80-FF45-45BD-814D-66A54C0FAC4F}">
          <p14:sldIdLst>
            <p14:sldId id="256"/>
            <p14:sldId id="257"/>
            <p14:sldId id="258"/>
            <p14:sldId id="259"/>
            <p14:sldId id="261"/>
            <p14:sldId id="262"/>
            <p14:sldId id="263"/>
            <p14:sldId id="260"/>
          </p14:sldIdLst>
        </p14:section>
        <p14:section name="Part 2" id="{9409B310-B034-4898-840B-35CBAEB1C0AC}">
          <p14:sldIdLst>
            <p14:sldId id="264"/>
            <p14:sldId id="265"/>
          </p14:sldIdLst>
        </p14:section>
      </p14:sectionLst>
    </p:ext>
    <p:ext uri="{EFAFB233-063F-42B5-8137-9DF3F51BA10A}">
      <p15:sldGuideLst xmlns:p15="http://schemas.microsoft.com/office/powerpoint/2012/main" xmlns="">
        <p15:guide id="1" orient="horz" pos="4111">
          <p15:clr>
            <a:srgbClr val="A4A3A4"/>
          </p15:clr>
        </p15:guide>
        <p15:guide id="2" pos="5577">
          <p15:clr>
            <a:srgbClr val="A4A3A4"/>
          </p15:clr>
        </p15:guide>
        <p15:guide id="3" pos="229">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7C"/>
    <a:srgbClr val="0085C3"/>
    <a:srgbClr val="AAAAAA"/>
    <a:srgbClr val="74CAC7"/>
    <a:srgbClr val="C82B67"/>
    <a:srgbClr val="6E2585"/>
    <a:srgbClr val="EEEEEE"/>
    <a:srgbClr val="F05B40"/>
    <a:srgbClr val="BAD80A"/>
    <a:srgbClr val="F79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6" autoAdjust="0"/>
    <p:restoredTop sz="75385" autoAdjust="0"/>
  </p:normalViewPr>
  <p:slideViewPr>
    <p:cSldViewPr snapToGrid="0">
      <p:cViewPr>
        <p:scale>
          <a:sx n="125" d="100"/>
          <a:sy n="125" d="100"/>
        </p:scale>
        <p:origin x="-1224" y="12"/>
      </p:cViewPr>
      <p:guideLst>
        <p:guide orient="horz" pos="4111"/>
        <p:guide pos="5577"/>
        <p:guide pos="229"/>
      </p:guideLst>
    </p:cSldViewPr>
  </p:slideViewPr>
  <p:outlineViewPr>
    <p:cViewPr>
      <p:scale>
        <a:sx n="33" d="100"/>
        <a:sy n="33" d="100"/>
      </p:scale>
      <p:origin x="0" y="1554"/>
    </p:cViewPr>
  </p:outlineViewPr>
  <p:notesTextViewPr>
    <p:cViewPr>
      <p:scale>
        <a:sx n="100" d="100"/>
        <a:sy n="100" d="100"/>
      </p:scale>
      <p:origin x="0" y="0"/>
    </p:cViewPr>
  </p:notesTextViewPr>
  <p:sorterViewPr>
    <p:cViewPr>
      <p:scale>
        <a:sx n="200" d="100"/>
        <a:sy n="200" d="100"/>
      </p:scale>
      <p:origin x="0" y="-1362"/>
    </p:cViewPr>
  </p:sorterViewPr>
  <p:notesViewPr>
    <p:cSldViewPr snapToGrid="0">
      <p:cViewPr varScale="1">
        <p:scale>
          <a:sx n="84" d="100"/>
          <a:sy n="84" d="100"/>
        </p:scale>
        <p:origin x="-3756"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handoutMaster" Target="handoutMasters/handoutMaster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font" Target="fonts/font3.fntdata"/><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font" Target="fonts/font2.fntdata"/><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r>
              <a:rPr lang="en-US" sz="850" b="1" smtClean="0">
                <a:solidFill>
                  <a:srgbClr val="7F7F7F"/>
                </a:solidFill>
                <a:latin typeface="museo sans for dell" panose="02000000000000000000" pitchFamily="2" charset="0"/>
              </a:rPr>
              <a:t>                              Dell - Internal Use - Confidential</a:t>
            </a:r>
          </a:p>
          <a:p>
            <a:endParaRPr lang="en-US" sz="850" b="1">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919163" y="384175"/>
            <a:ext cx="524192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pPr algn="l"/>
            <a:r>
              <a:rPr lang="en-US" sz="850" b="1" i="0" u="none" baseline="0" smtClean="0">
                <a:solidFill>
                  <a:srgbClr val="7F7F7F"/>
                </a:solidFill>
                <a:latin typeface="museo sans for dell" panose="02000000000000000000" pitchFamily="2" charset="0"/>
              </a:rPr>
              <a:t>                              Dell - Internal Use - Confidential</a:t>
            </a:r>
          </a:p>
          <a:p>
            <a:pPr algn="l"/>
            <a:endParaRPr lang="en-US" sz="850" b="1" i="0" u="none" baseline="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b="0" i="0" kern="1200" dirty="0" smtClean="0">
                <a:solidFill>
                  <a:schemeClr val="tx1"/>
                </a:solidFill>
                <a:effectLst/>
                <a:latin typeface="Museo Sans For Dell" pitchFamily="2" charset="0"/>
                <a:ea typeface="+mn-ea"/>
                <a:cs typeface="+mn-cs"/>
              </a:rPr>
              <a:t>What's New in Developer Quality and Diagnostic Tools in Visual Studio 2013 </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http://msdn.microsoft.com/en-us/library/hh704261.aspx</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200" b="0" i="0" kern="1200" dirty="0" smtClean="0">
                <a:solidFill>
                  <a:schemeClr val="tx1"/>
                </a:solidFill>
                <a:effectLst/>
                <a:latin typeface="Museo Sans For Dell" pitchFamily="2" charset="0"/>
                <a:ea typeface="+mn-ea"/>
                <a:cs typeface="+mn-cs"/>
              </a:rPr>
              <a:t>What’s New for the Debugger in Visual Studio 2013</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http://msdn.microsoft.com/en-us/library/01xdt7cs.aspx</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sz="1200" b="0" i="0" kern="1200" dirty="0" smtClean="0">
              <a:solidFill>
                <a:schemeClr val="tx1"/>
              </a:solidFill>
              <a:effectLst/>
              <a:latin typeface="Museo Sans For Dell" pitchFamily="2" charset="0"/>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sz="1200" b="0" i="0" kern="1200" dirty="0" smtClean="0">
              <a:solidFill>
                <a:schemeClr val="tx1"/>
              </a:solidFill>
              <a:effectLst/>
              <a:latin typeface="Museo Sans For Dell" pitchFamily="2" charset="0"/>
              <a:ea typeface="+mn-ea"/>
              <a:cs typeface="+mn-cs"/>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392959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CodeLens aka Code Information Indicators (Reference,</a:t>
            </a:r>
            <a:r>
              <a:rPr lang="en-US" sz="1200" b="0" i="0" kern="1200" baseline="0" dirty="0" smtClean="0">
                <a:solidFill>
                  <a:schemeClr val="tx1"/>
                </a:solidFill>
                <a:effectLst/>
                <a:latin typeface="Museo Sans For Dell" pitchFamily="2" charset="0"/>
                <a:ea typeface="+mn-ea"/>
                <a:cs typeface="+mn-cs"/>
              </a:rPr>
              <a:t> </a:t>
            </a:r>
            <a:r>
              <a:rPr lang="en-US" sz="1200" b="0" i="0" kern="1200" dirty="0" smtClean="0">
                <a:solidFill>
                  <a:schemeClr val="tx1"/>
                </a:solidFill>
                <a:effectLst/>
                <a:latin typeface="Museo Sans For Dell" pitchFamily="2" charset="0"/>
                <a:ea typeface="+mn-ea"/>
                <a:cs typeface="+mn-cs"/>
              </a:rPr>
              <a:t>Test and Change)</a:t>
            </a:r>
            <a:r>
              <a:rPr lang="en-US" sz="1200" b="0" i="0" kern="1200" baseline="0" dirty="0" smtClean="0">
                <a:solidFill>
                  <a:schemeClr val="tx1"/>
                </a:solidFill>
                <a:effectLst/>
                <a:latin typeface="Museo Sans For Dell" pitchFamily="2" charset="0"/>
                <a:ea typeface="+mn-ea"/>
                <a:cs typeface="+mn-cs"/>
              </a:rPr>
              <a:t> </a:t>
            </a:r>
            <a:br>
              <a:rPr lang="en-US" sz="1200" b="0" i="0" kern="1200" baseline="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http://blogs.msdn.com/b/zainnab/archive/2013/07/09/visual-studio-2013-preview-codelens-aka-code-information-indicators.aspx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Find code changes and other history with CodeLens</a:t>
            </a:r>
            <a:r>
              <a:rPr lang="en-US" sz="1200" b="0" i="0" kern="1200" baseline="0" dirty="0" smtClean="0">
                <a:solidFill>
                  <a:schemeClr val="tx1"/>
                </a:solidFill>
                <a:effectLst/>
                <a:latin typeface="Museo Sans For Dell" pitchFamily="2" charset="0"/>
                <a:ea typeface="+mn-ea"/>
                <a:cs typeface="+mn-cs"/>
              </a:rPr>
              <a:t/>
            </a:r>
            <a:br>
              <a:rPr lang="en-US" sz="1200" b="0" i="0" kern="1200" baseline="0" dirty="0" smtClean="0">
                <a:solidFill>
                  <a:schemeClr val="tx1"/>
                </a:solidFill>
                <a:effectLst/>
                <a:latin typeface="Museo Sans For Dell" pitchFamily="2" charset="0"/>
                <a:ea typeface="+mn-ea"/>
                <a:cs typeface="+mn-cs"/>
              </a:rPr>
            </a:br>
            <a:r>
              <a:rPr lang="en-US" sz="1200" b="0" i="0" kern="1200" baseline="0" dirty="0" smtClean="0">
                <a:solidFill>
                  <a:schemeClr val="tx1"/>
                </a:solidFill>
                <a:effectLst/>
                <a:latin typeface="Museo Sans For Dell" pitchFamily="2" charset="0"/>
                <a:ea typeface="+mn-ea"/>
                <a:cs typeface="+mn-cs"/>
              </a:rPr>
              <a:t>http://msdn.microsoft.com/en-us/library/dn269218.aspx</a:t>
            </a:r>
            <a:r>
              <a:rPr lang="en-US" sz="1200" b="0" i="0" kern="1200" dirty="0" smtClean="0">
                <a:solidFill>
                  <a:schemeClr val="tx1"/>
                </a:solidFill>
                <a:effectLst/>
                <a:latin typeface="Museo Sans For Dell" pitchFamily="2" charset="0"/>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Map methods on the call stack while debugging in Visual Studio</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http://msdn.microsoft.com/en-us/library/dn194476.aspx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Developing Models for Software Design</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http://msdn.microsoft.com/en-us/library/vstudio/dd409436.aspx</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smtClean="0">
                <a:solidFill>
                  <a:schemeClr val="tx1"/>
                </a:solidFill>
                <a:effectLst/>
                <a:latin typeface="Museo Sans For Dell" pitchFamily="2" charset="0"/>
                <a:ea typeface="+mn-ea"/>
                <a:cs typeface="+mn-cs"/>
              </a:rPr>
              <a:t>Properties of Associations in UML Class Diagrams</a:t>
            </a:r>
            <a:r>
              <a:rPr lang="en-US" sz="1200" b="0" i="0" kern="1200" dirty="0" smtClean="0">
                <a:solidFill>
                  <a:schemeClr val="tx1"/>
                </a:solidFill>
                <a:effectLst/>
                <a:latin typeface="Museo Sans For Dell" pitchFamily="2" charset="0"/>
                <a:ea typeface="+mn-ea"/>
                <a:cs typeface="+mn-cs"/>
              </a:rPr>
              <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http://msdn.microsoft.com/en-us/library/vstudio/dd323862.aspx</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dirty="0"/>
          </a:p>
        </p:txBody>
      </p:sp>
    </p:spTree>
    <p:extLst>
      <p:ext uri="{BB962C8B-B14F-4D97-AF65-F5344CB8AC3E}">
        <p14:creationId xmlns:p14="http://schemas.microsoft.com/office/powerpoint/2010/main" val="306864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dirty="0" smtClean="0">
                <a:solidFill>
                  <a:schemeClr val="tx1"/>
                </a:solidFill>
                <a:effectLst/>
                <a:latin typeface="Museo Sans For Dell" pitchFamily="2" charset="0"/>
                <a:ea typeface="+mn-ea"/>
                <a:cs typeface="+mn-cs"/>
              </a:rPr>
              <a:t>Debug Your App by Recording Code Execution with IntelliTrace</a:t>
            </a:r>
            <a:br>
              <a:rPr lang="en-US" sz="1200" b="0" i="0" kern="1200" dirty="0" smtClean="0">
                <a:solidFill>
                  <a:schemeClr val="tx1"/>
                </a:solidFill>
                <a:effectLst/>
                <a:latin typeface="Museo Sans For Dell" pitchFamily="2" charset="0"/>
                <a:ea typeface="+mn-ea"/>
                <a:cs typeface="+mn-cs"/>
              </a:rPr>
            </a:br>
            <a:r>
              <a:rPr lang="en-US" sz="1200" b="0" i="0" kern="1200" dirty="0" smtClean="0">
                <a:solidFill>
                  <a:schemeClr val="tx1"/>
                </a:solidFill>
                <a:effectLst/>
                <a:latin typeface="Museo Sans For Dell" pitchFamily="2" charset="0"/>
                <a:ea typeface="+mn-ea"/>
                <a:cs typeface="+mn-cs"/>
              </a:rPr>
              <a:t>http://msdn.microsoft.com/en-us/library/dd264915.aspx</a:t>
            </a:r>
            <a:r>
              <a:rPr lang="en-US" sz="1200" b="0" i="0" kern="1200" dirty="0">
                <a:solidFill>
                  <a:schemeClr val="tx1"/>
                </a:solidFill>
                <a:effectLst/>
                <a:latin typeface="Museo Sans For Dell" pitchFamily="2" charset="0"/>
                <a:ea typeface="+mn-ea"/>
                <a:cs typeface="+mn-cs"/>
              </a:rPr>
              <a:t/>
            </a:r>
            <a:br>
              <a:rPr lang="en-US" sz="1200" b="0" i="0" kern="1200" dirty="0">
                <a:solidFill>
                  <a:schemeClr val="tx1"/>
                </a:solidFill>
                <a:effectLst/>
                <a:latin typeface="Museo Sans For Dell" pitchFamily="2" charset="0"/>
                <a:ea typeface="+mn-ea"/>
                <a:cs typeface="+mn-cs"/>
              </a:rPr>
            </a:br>
            <a:endParaRPr lang="en-US" sz="1200" b="0" i="0" kern="1200" dirty="0" smtClean="0">
              <a:solidFill>
                <a:schemeClr val="tx1"/>
              </a:solidFill>
              <a:effectLst/>
              <a:latin typeface="Museo Sans For Dell" pitchFamily="2" charset="0"/>
              <a:ea typeface="+mn-ea"/>
              <a:cs typeface="+mn-cs"/>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a:t>
            </a:fld>
            <a:endParaRPr lang="en-US" dirty="0"/>
          </a:p>
        </p:txBody>
      </p:sp>
    </p:spTree>
    <p:extLst>
      <p:ext uri="{BB962C8B-B14F-4D97-AF65-F5344CB8AC3E}">
        <p14:creationId xmlns:p14="http://schemas.microsoft.com/office/powerpoint/2010/main" val="3068645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Freeform 4"/>
          <p:cNvSpPr/>
          <p:nvPr userDrawn="1"/>
        </p:nvSpPr>
        <p:spPr>
          <a:xfrm>
            <a:off x="3489158" y="2366211"/>
            <a:ext cx="5662863" cy="4491789"/>
          </a:xfrm>
          <a:custGeom>
            <a:avLst/>
            <a:gdLst>
              <a:gd name="connsiteX0" fmla="*/ 5654842 w 5662863"/>
              <a:gd name="connsiteY0" fmla="*/ 0 h 4491789"/>
              <a:gd name="connsiteX1" fmla="*/ 0 w 5662863"/>
              <a:gd name="connsiteY1" fmla="*/ 4491789 h 4491789"/>
              <a:gd name="connsiteX2" fmla="*/ 5662863 w 5662863"/>
              <a:gd name="connsiteY2" fmla="*/ 4491789 h 4491789"/>
              <a:gd name="connsiteX3" fmla="*/ 5654842 w 5662863"/>
              <a:gd name="connsiteY3" fmla="*/ 0 h 4491789"/>
            </a:gdLst>
            <a:ahLst/>
            <a:cxnLst>
              <a:cxn ang="0">
                <a:pos x="connsiteX0" y="connsiteY0"/>
              </a:cxn>
              <a:cxn ang="0">
                <a:pos x="connsiteX1" y="connsiteY1"/>
              </a:cxn>
              <a:cxn ang="0">
                <a:pos x="connsiteX2" y="connsiteY2"/>
              </a:cxn>
              <a:cxn ang="0">
                <a:pos x="connsiteX3" y="connsiteY3"/>
              </a:cxn>
            </a:cxnLst>
            <a:rect l="l" t="t" r="r" b="b"/>
            <a:pathLst>
              <a:path w="5662863" h="4491789">
                <a:moveTo>
                  <a:pt x="5654842" y="0"/>
                </a:moveTo>
                <a:lnTo>
                  <a:pt x="0" y="4491789"/>
                </a:lnTo>
                <a:lnTo>
                  <a:pt x="5662863" y="4491789"/>
                </a:lnTo>
                <a:cubicBezTo>
                  <a:pt x="5660189" y="2994526"/>
                  <a:pt x="5657516" y="1497263"/>
                  <a:pt x="5654842" y="0"/>
                </a:cubicBezTo>
                <a:close/>
              </a:path>
            </a:pathLst>
          </a:cu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61476" name="Title Placeholder 21"/>
          <p:cNvSpPr>
            <a:spLocks noGrp="1"/>
          </p:cNvSpPr>
          <p:nvPr>
            <p:ph type="ctrTitle" hasCustomPrompt="1"/>
          </p:nvPr>
        </p:nvSpPr>
        <p:spPr>
          <a:xfrm>
            <a:off x="364632" y="365761"/>
            <a:ext cx="5200791" cy="1711395"/>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364632" y="2517418"/>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6" name="Picture 5" descr="white"/>
          <p:cNvPicPr>
            <a:picLocks noChangeAspect="1" noChangeArrowheads="1"/>
          </p:cNvPicPr>
          <p:nvPr userDrawn="1"/>
        </p:nvPicPr>
        <p:blipFill>
          <a:blip r:embed="rId2" cstate="screen"/>
          <a:srcRect/>
          <a:stretch>
            <a:fillRect/>
          </a:stretch>
        </p:blipFill>
        <p:spPr bwMode="black">
          <a:xfrm>
            <a:off x="7826490" y="5499951"/>
            <a:ext cx="1023494" cy="1023494"/>
          </a:xfrm>
          <a:prstGeom prst="rect">
            <a:avLst/>
          </a:prstGeom>
          <a:noFill/>
          <a:ln w="9525">
            <a:noFill/>
            <a:miter lim="800000"/>
            <a:headEnd/>
            <a:tailEnd/>
          </a:ln>
        </p:spPr>
      </p:pic>
    </p:spTree>
    <p:extLst>
      <p:ext uri="{BB962C8B-B14F-4D97-AF65-F5344CB8AC3E}">
        <p14:creationId xmlns:p14="http://schemas.microsoft.com/office/powerpoint/2010/main" val="2730887216"/>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solidFill>
          <a:srgbClr val="0085C3"/>
        </a:solidFill>
        <a:effectLst/>
      </p:bgPr>
    </p:bg>
    <p:spTree>
      <p:nvGrpSpPr>
        <p:cNvPr id="1" name=""/>
        <p:cNvGrpSpPr/>
        <p:nvPr/>
      </p:nvGrpSpPr>
      <p:grpSpPr>
        <a:xfrm>
          <a:off x="0" y="0"/>
          <a:ext cx="0" cy="0"/>
          <a:chOff x="0" y="0"/>
          <a:chExt cx="0" cy="0"/>
        </a:xfrm>
      </p:grpSpPr>
      <p:sp>
        <p:nvSpPr>
          <p:cNvPr id="7" name="Freeform 6"/>
          <p:cNvSpPr/>
          <p:nvPr userDrawn="1"/>
        </p:nvSpPr>
        <p:spPr>
          <a:xfrm>
            <a:off x="3489158" y="2366211"/>
            <a:ext cx="5662863" cy="4491789"/>
          </a:xfrm>
          <a:custGeom>
            <a:avLst/>
            <a:gdLst>
              <a:gd name="connsiteX0" fmla="*/ 5654842 w 5662863"/>
              <a:gd name="connsiteY0" fmla="*/ 0 h 4491789"/>
              <a:gd name="connsiteX1" fmla="*/ 0 w 5662863"/>
              <a:gd name="connsiteY1" fmla="*/ 4491789 h 4491789"/>
              <a:gd name="connsiteX2" fmla="*/ 5662863 w 5662863"/>
              <a:gd name="connsiteY2" fmla="*/ 4491789 h 4491789"/>
              <a:gd name="connsiteX3" fmla="*/ 5654842 w 5662863"/>
              <a:gd name="connsiteY3" fmla="*/ 0 h 4491789"/>
            </a:gdLst>
            <a:ahLst/>
            <a:cxnLst>
              <a:cxn ang="0">
                <a:pos x="connsiteX0" y="connsiteY0"/>
              </a:cxn>
              <a:cxn ang="0">
                <a:pos x="connsiteX1" y="connsiteY1"/>
              </a:cxn>
              <a:cxn ang="0">
                <a:pos x="connsiteX2" y="connsiteY2"/>
              </a:cxn>
              <a:cxn ang="0">
                <a:pos x="connsiteX3" y="connsiteY3"/>
              </a:cxn>
            </a:cxnLst>
            <a:rect l="l" t="t" r="r" b="b"/>
            <a:pathLst>
              <a:path w="5662863" h="4491789">
                <a:moveTo>
                  <a:pt x="5654842" y="0"/>
                </a:moveTo>
                <a:lnTo>
                  <a:pt x="0" y="4491789"/>
                </a:lnTo>
                <a:lnTo>
                  <a:pt x="5662863" y="4491789"/>
                </a:lnTo>
                <a:cubicBezTo>
                  <a:pt x="5660189" y="2994526"/>
                  <a:pt x="5657516" y="1497263"/>
                  <a:pt x="5654842" y="0"/>
                </a:cubicBezTo>
                <a:close/>
              </a:path>
            </a:pathLst>
          </a:cu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1800" dirty="0" err="1" smtClean="0">
              <a:solidFill>
                <a:schemeClr val="tx2"/>
              </a:solidFill>
              <a:latin typeface="+mn-lt"/>
            </a:endParaRPr>
          </a:p>
        </p:txBody>
      </p:sp>
      <p:sp>
        <p:nvSpPr>
          <p:cNvPr id="5" name="Title Placeholder 21"/>
          <p:cNvSpPr>
            <a:spLocks noGrp="1"/>
          </p:cNvSpPr>
          <p:nvPr>
            <p:ph type="ctrTitle" hasCustomPrompt="1"/>
          </p:nvPr>
        </p:nvSpPr>
        <p:spPr>
          <a:xfrm>
            <a:off x="353343" y="367681"/>
            <a:ext cx="5200791" cy="2036852"/>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353343" y="2517418"/>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8" name="Picture 7" descr="white"/>
          <p:cNvPicPr>
            <a:picLocks noChangeAspect="1" noChangeArrowheads="1"/>
          </p:cNvPicPr>
          <p:nvPr userDrawn="1"/>
        </p:nvPicPr>
        <p:blipFill>
          <a:blip r:embed="rId2" cstate="screen"/>
          <a:srcRect/>
          <a:stretch>
            <a:fillRect/>
          </a:stretch>
        </p:blipFill>
        <p:spPr bwMode="black">
          <a:xfrm>
            <a:off x="7818870" y="5491886"/>
            <a:ext cx="1023494" cy="1023494"/>
          </a:xfrm>
          <a:prstGeom prst="rect">
            <a:avLst/>
          </a:prstGeom>
          <a:noFill/>
          <a:ln w="9525">
            <a:noFill/>
            <a:miter lim="800000"/>
            <a:headEnd/>
            <a:tailEnd/>
          </a:ln>
        </p:spPr>
      </p:pic>
    </p:spTree>
    <p:extLst>
      <p:ext uri="{BB962C8B-B14F-4D97-AF65-F5344CB8AC3E}">
        <p14:creationId xmlns:p14="http://schemas.microsoft.com/office/powerpoint/2010/main" val="244885676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332399"/>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357878"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364632" y="2072640"/>
            <a:ext cx="7955280" cy="402336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63040"/>
            <a:ext cx="79552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3646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4794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6617886"/>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Dell - Restricted - Confidential</a:t>
            </a:r>
          </a:p>
        </p:txBody>
      </p:sp>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474442" y="6303863"/>
            <a:ext cx="374043" cy="374043"/>
          </a:xfrm>
          <a:prstGeom prst="rect">
            <a:avLst/>
          </a:prstGeom>
          <a:noFill/>
          <a:ln w="9525">
            <a:noFill/>
            <a:miter lim="800000"/>
            <a:headEnd/>
            <a:tailEnd/>
          </a:ln>
        </p:spPr>
      </p:pic>
    </p:spTree>
    <p:extLst>
      <p:ext uri="{BB962C8B-B14F-4D97-AF65-F5344CB8AC3E}">
        <p14:creationId xmlns:p14="http://schemas.microsoft.com/office/powerpoint/2010/main" val="3610296719"/>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938685"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76613"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6726303"/>
            <a:ext cx="9144000" cy="131697"/>
          </a:xfrm>
          <a:prstGeom prst="rect">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39288999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538" y="5974411"/>
            <a:ext cx="550664" cy="550664"/>
          </a:xfrm>
          <a:prstGeom prst="rect">
            <a:avLst/>
          </a:prstGeom>
          <a:noFill/>
          <a:ln w="9525">
            <a:noFill/>
            <a:miter lim="800000"/>
            <a:headEnd/>
            <a:tailEnd/>
          </a:ln>
        </p:spPr>
      </p:pic>
    </p:spTree>
    <p:extLst>
      <p:ext uri="{BB962C8B-B14F-4D97-AF65-F5344CB8AC3E}">
        <p14:creationId xmlns:p14="http://schemas.microsoft.com/office/powerpoint/2010/main" val="3265548423"/>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6058747"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AAAAAA"/>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10659789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447C"/>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346"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199414216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065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720534395"/>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8688"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2919792390"/>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solidFill>
                  <a:schemeClr val="accent2"/>
                </a:solidFill>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573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8565"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56103"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rgbClr val="74CAC7"/>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332108257"/>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8563" y="5974870"/>
            <a:ext cx="550664" cy="550664"/>
          </a:xfrm>
          <a:prstGeom prst="rect">
            <a:avLst/>
          </a:prstGeom>
          <a:noFill/>
          <a:ln w="9525">
            <a:noFill/>
            <a:miter lim="800000"/>
            <a:headEnd/>
            <a:tailEnd/>
          </a:ln>
        </p:spPr>
      </p:pic>
    </p:spTree>
    <p:extLst>
      <p:ext uri="{BB962C8B-B14F-4D97-AF65-F5344CB8AC3E}">
        <p14:creationId xmlns:p14="http://schemas.microsoft.com/office/powerpoint/2010/main" val="1502156822"/>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3343" y="365760"/>
            <a:ext cx="61490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53343"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53343"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810391"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514399299"/>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0946" y="5971979"/>
            <a:ext cx="550664" cy="550664"/>
          </a:xfrm>
          <a:prstGeom prst="rect">
            <a:avLst/>
          </a:prstGeom>
          <a:noFill/>
          <a:ln w="9525">
            <a:noFill/>
            <a:miter lim="800000"/>
            <a:headEnd/>
            <a:tailEnd/>
          </a:ln>
        </p:spPr>
      </p:pic>
    </p:spTree>
    <p:extLst>
      <p:ext uri="{BB962C8B-B14F-4D97-AF65-F5344CB8AC3E}">
        <p14:creationId xmlns:p14="http://schemas.microsoft.com/office/powerpoint/2010/main" val="22297336"/>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4378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4"/>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4208533543"/>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1346" y="5971495"/>
            <a:ext cx="550664" cy="550664"/>
          </a:xfrm>
          <a:prstGeom prst="rect">
            <a:avLst/>
          </a:prstGeom>
          <a:noFill/>
          <a:ln w="9525">
            <a:noFill/>
            <a:miter lim="800000"/>
            <a:headEnd/>
            <a:tailEnd/>
          </a:ln>
        </p:spPr>
      </p:pic>
    </p:spTree>
    <p:extLst>
      <p:ext uri="{BB962C8B-B14F-4D97-AF65-F5344CB8AC3E}">
        <p14:creationId xmlns:p14="http://schemas.microsoft.com/office/powerpoint/2010/main" val="2347025976"/>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20169"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5"/>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823132305"/>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300868" y="5973110"/>
            <a:ext cx="550664" cy="550664"/>
          </a:xfrm>
          <a:prstGeom prst="rect">
            <a:avLst/>
          </a:prstGeom>
          <a:noFill/>
          <a:ln w="9525">
            <a:noFill/>
            <a:miter lim="800000"/>
            <a:headEnd/>
            <a:tailEnd/>
          </a:ln>
        </p:spPr>
      </p:pic>
    </p:spTree>
    <p:extLst>
      <p:ext uri="{BB962C8B-B14F-4D97-AF65-F5344CB8AC3E}">
        <p14:creationId xmlns:p14="http://schemas.microsoft.com/office/powerpoint/2010/main" val="1342920117"/>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56403"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392702"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6726303"/>
            <a:ext cx="9144000" cy="131697"/>
          </a:xfrm>
          <a:prstGeom prst="rect">
            <a:avLst/>
          </a:prstGeom>
          <a:solidFill>
            <a:schemeClr val="accent6"/>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05287266"/>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image" Target="../media/image1.png"/><Relationship Id="rId5" Type="http://schemas.openxmlformats.org/officeDocument/2006/relationships/slideLayout" Target="../slideLayouts/slideLayout84.xml"/><Relationship Id="rId10" Type="http://schemas.openxmlformats.org/officeDocument/2006/relationships/theme" Target="../theme/theme10.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png"/><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png"/><Relationship Id="rId5" Type="http://schemas.openxmlformats.org/officeDocument/2006/relationships/slideLayout" Target="../slideLayouts/slideLayout30.xml"/><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png"/><Relationship Id="rId5" Type="http://schemas.openxmlformats.org/officeDocument/2006/relationships/slideLayout" Target="../slideLayouts/slideLayout39.xml"/><Relationship Id="rId10" Type="http://schemas.openxmlformats.org/officeDocument/2006/relationships/theme" Target="../theme/theme5.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image" Target="../media/image1.png"/><Relationship Id="rId5" Type="http://schemas.openxmlformats.org/officeDocument/2006/relationships/slideLayout" Target="../slideLayouts/slideLayout48.xml"/><Relationship Id="rId10" Type="http://schemas.openxmlformats.org/officeDocument/2006/relationships/theme" Target="../theme/theme6.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png"/><Relationship Id="rId5" Type="http://schemas.openxmlformats.org/officeDocument/2006/relationships/slideLayout" Target="../slideLayouts/slideLayout57.xml"/><Relationship Id="rId10" Type="http://schemas.openxmlformats.org/officeDocument/2006/relationships/theme" Target="../theme/theme7.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1.png"/><Relationship Id="rId5" Type="http://schemas.openxmlformats.org/officeDocument/2006/relationships/slideLayout" Target="../slideLayouts/slideLayout66.xml"/><Relationship Id="rId10" Type="http://schemas.openxmlformats.org/officeDocument/2006/relationships/theme" Target="../theme/theme8.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png"/><Relationship Id="rId5" Type="http://schemas.openxmlformats.org/officeDocument/2006/relationships/slideLayout" Target="../slideLayouts/slideLayout75.xml"/><Relationship Id="rId10" Type="http://schemas.openxmlformats.org/officeDocument/2006/relationships/theme" Target="../theme/theme9.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TextBox 8"/>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1" name="Picture 10"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2" name="fl" descr="                              Dell - Internal Use - Confidential&#10;"/>
          <p:cNvSpPr txBox="1"/>
          <p:nvPr/>
        </p:nvSpPr>
        <p:spPr>
          <a:xfrm>
            <a:off x="0" y="6409690"/>
            <a:ext cx="9144000" cy="480901"/>
          </a:xfrm>
          <a:prstGeom prst="rect">
            <a:avLst/>
          </a:prstGeom>
          <a:noFill/>
        </p:spPr>
        <p:txBody>
          <a:bodyPr vert="horz" wrap="squar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panose="02000000000000000000" pitchFamily="2" charset="0"/>
              </a:rPr>
              <a:t>                              Dell - Internal Use - Confidential</a:t>
            </a:r>
          </a:p>
          <a:p>
            <a:pPr>
              <a:lnSpc>
                <a:spcPct val="90000"/>
              </a:lnSpc>
              <a:spcBef>
                <a:spcPts val="60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4" name="Rectangle 13"/>
          <p:cNvSpPr/>
          <p:nvPr/>
        </p:nvSpPr>
        <p:spPr>
          <a:xfrm>
            <a:off x="0" y="6726303"/>
            <a:ext cx="9144000" cy="131697"/>
          </a:xfrm>
          <a:prstGeom prst="rect">
            <a:avLst/>
          </a:prstGeom>
          <a:solidFill>
            <a:schemeClr val="accent6"/>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2" y="370595"/>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57878"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a:p>
            <a:pPr lvl="3"/>
            <a:r>
              <a:rPr lang="en-US" sz="1000" dirty="0" smtClean="0"/>
              <a:t>Fourth level</a:t>
            </a:r>
            <a:endParaRPr lang="en-US" dirty="0" smtClean="0"/>
          </a:p>
          <a:p>
            <a:pPr lvl="3"/>
            <a:endParaRPr lang="en-US" dirty="0" smtClean="0"/>
          </a:p>
        </p:txBody>
      </p:sp>
      <p:sp>
        <p:nvSpPr>
          <p:cNvPr id="15" name="TextBox 14" hidden="1"/>
          <p:cNvSpPr txBox="1"/>
          <p:nvPr/>
        </p:nvSpPr>
        <p:spPr>
          <a:xfrm>
            <a:off x="1895477" y="6454881"/>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1/5/2015</a:t>
            </a:fld>
            <a:endParaRPr lang="en-US" sz="1000" dirty="0" smtClean="0">
              <a:solidFill>
                <a:schemeClr val="tx2"/>
              </a:solidFill>
              <a:latin typeface="+mn-lt"/>
            </a:endParaRPr>
          </a:p>
        </p:txBody>
      </p:sp>
      <p:sp>
        <p:nvSpPr>
          <p:cNvPr id="9" name="TextBox 8"/>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1"/>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1"/>
              </a:solidFill>
              <a:latin typeface="+mn-lt"/>
              <a:ea typeface="+mn-ea"/>
              <a:cs typeface="+mn-cs"/>
            </a:endParaRPr>
          </a:p>
        </p:txBody>
      </p:sp>
      <p:pic>
        <p:nvPicPr>
          <p:cNvPr id="13" name="Picture 9" descr="white"/>
          <p:cNvPicPr>
            <a:picLocks noChangeAspect="1" noChangeArrowheads="1"/>
          </p:cNvPicPr>
          <p:nvPr/>
        </p:nvPicPr>
        <p:blipFill>
          <a:blip r:embed="rId9" cstate="screen"/>
          <a:srcRect/>
          <a:stretch>
            <a:fillRect/>
          </a:stretch>
        </p:blipFill>
        <p:spPr bwMode="black">
          <a:xfrm>
            <a:off x="8474442" y="6303863"/>
            <a:ext cx="374043" cy="374043"/>
          </a:xfrm>
          <a:prstGeom prst="rect">
            <a:avLst/>
          </a:prstGeom>
          <a:noFill/>
          <a:ln w="9525">
            <a:noFill/>
            <a:miter lim="800000"/>
            <a:headEnd/>
            <a:tailEnd/>
          </a:ln>
        </p:spPr>
      </p:pic>
      <p:sp>
        <p:nvSpPr>
          <p:cNvPr id="3" name="fl" descr="                              Dell - Internal Use - Confidential&#10;"/>
          <p:cNvSpPr txBox="1"/>
          <p:nvPr/>
        </p:nvSpPr>
        <p:spPr>
          <a:xfrm>
            <a:off x="0" y="6460490"/>
            <a:ext cx="9144000" cy="429605"/>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nSpc>
                <a:spcPct val="90000"/>
              </a:lnSpc>
              <a:spcBef>
                <a:spcPts val="100"/>
              </a:spcBef>
              <a:spcAft>
                <a:spcPts val="100"/>
              </a:spcAft>
            </a:pPr>
            <a:endParaRPr lang="en-US" sz="1400" dirty="0" err="1" smtClean="0">
              <a:solidFill>
                <a:schemeClr val="tx2"/>
              </a:solidFill>
              <a:latin typeface="+mn-lt"/>
            </a:endParaRPr>
          </a:p>
        </p:txBody>
      </p:sp>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100000"/>
        </a:lnSpc>
        <a:spcBef>
          <a:spcPts val="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100000"/>
        </a:lnSpc>
        <a:spcBef>
          <a:spcPts val="0"/>
        </a:spcBef>
        <a:spcAft>
          <a:spcPct val="0"/>
        </a:spcAft>
        <a:buClr>
          <a:schemeClr val="tx2"/>
        </a:buClr>
        <a:buFont typeface="Courier New" panose="02070309020205020404" pitchFamily="49" charset="0"/>
        <a:buChar char="o"/>
        <a:defRPr sz="1000" baseline="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 </a:t>
            </a:r>
            <a:endParaRPr lang="en-US" dirty="0" smtClean="0"/>
          </a:p>
        </p:txBody>
      </p:sp>
      <p:sp>
        <p:nvSpPr>
          <p:cNvPr id="14" name="TextBox 13"/>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2" name="Rectangle 1"/>
          <p:cNvSpPr/>
          <p:nvPr/>
        </p:nvSpPr>
        <p:spPr>
          <a:xfrm>
            <a:off x="0" y="6726303"/>
            <a:ext cx="9144000" cy="131697"/>
          </a:xfrm>
          <a:prstGeom prst="rect">
            <a:avLst/>
          </a:prstGeom>
          <a:solidFill>
            <a:srgbClr val="0085C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AAAAAA"/>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00447C"/>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00447C"/>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rgbClr val="74CAC7"/>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860425" indent="-171450" algn="l" rtl="0" eaLnBrk="1" fontAlgn="base" hangingPunct="1">
        <a:lnSpc>
          <a:spcPct val="100000"/>
        </a:lnSpc>
        <a:spcBef>
          <a:spcPts val="300"/>
        </a:spcBef>
        <a:spcAft>
          <a:spcPts val="0"/>
        </a:spcAft>
        <a:buClr>
          <a:srgbClr val="AAAAAA"/>
        </a:buClr>
        <a:buFont typeface="Museo Sans For Dell" panose="02000000000000000000"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000" dirty="0" smtClean="0"/>
              <a:t>Fourth level</a:t>
            </a:r>
            <a:endParaRPr lang="en-US" dirty="0" smtClean="0"/>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3"/>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4"/>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1/5/2015</a:t>
            </a:fld>
            <a:endParaRPr lang="en-US" sz="900" dirty="0" smtClean="0">
              <a:solidFill>
                <a:schemeClr val="bg2">
                  <a:lumMod val="50000"/>
                  <a:lumOff val="50000"/>
                </a:schemeClr>
              </a:solidFill>
              <a:latin typeface="+mn-lt"/>
            </a:endParaRPr>
          </a:p>
        </p:txBody>
      </p:sp>
      <p:sp>
        <p:nvSpPr>
          <p:cNvPr id="9" name="fl" descr="                              Dell - Internal Use - Confidential&#10;"/>
          <p:cNvSpPr txBox="1"/>
          <p:nvPr/>
        </p:nvSpPr>
        <p:spPr>
          <a:xfrm>
            <a:off x="0" y="65359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1" name="TextBox 10"/>
          <p:cNvSpPr txBox="1"/>
          <p:nvPr/>
        </p:nvSpPr>
        <p:spPr>
          <a:xfrm>
            <a:off x="295274" y="657039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2" name="Picture 11" descr="dell_gray_logo.png"/>
          <p:cNvPicPr>
            <a:picLocks noChangeAspect="1"/>
          </p:cNvPicPr>
          <p:nvPr/>
        </p:nvPicPr>
        <p:blipFill>
          <a:blip r:embed="rId11" cstate="screen"/>
          <a:stretch>
            <a:fillRect/>
          </a:stretch>
        </p:blipFill>
        <p:spPr bwMode="black">
          <a:xfrm>
            <a:off x="8426047" y="6255468"/>
            <a:ext cx="470835" cy="470835"/>
          </a:xfrm>
          <a:prstGeom prst="rect">
            <a:avLst/>
          </a:prstGeom>
        </p:spPr>
      </p:pic>
      <p:sp>
        <p:nvSpPr>
          <p:cNvPr id="15" name="Rectangle 14"/>
          <p:cNvSpPr/>
          <p:nvPr/>
        </p:nvSpPr>
        <p:spPr>
          <a:xfrm>
            <a:off x="0" y="6726303"/>
            <a:ext cx="9144000" cy="131697"/>
          </a:xfrm>
          <a:prstGeom prst="rect">
            <a:avLst/>
          </a:prstGeom>
          <a:solidFill>
            <a:schemeClr val="accent5"/>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195388" indent="-1714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msdn.microsoft.com/en-us/library/efc4xwkb.aspx" TargetMode="External"/><Relationship Id="rId7" Type="http://schemas.openxmlformats.org/officeDocument/2006/relationships/image" Target="../media/image14.png"/><Relationship Id="rId2" Type="http://schemas.openxmlformats.org/officeDocument/2006/relationships/hyperlink" Target="http://msdn.microsoft.com/query/dev12.query?appId=Dev12IDEF1&amp;l=EN-US&amp;k=k(vs.unittesting.testexplorer.overview);k(VS.SolutionExplorer.Selection);k(VS.SolutionExplorer);k(VS.SolutionExplorer.Solutions);k(SolutionItemsProject)&amp;rd=true#BKMK_Run_tests_after_every_build" TargetMode="External"/><Relationship Id="rId1" Type="http://schemas.openxmlformats.org/officeDocument/2006/relationships/slideLayout" Target="../slideLayouts/slideLayout2.xml"/><Relationship Id="rId6" Type="http://schemas.openxmlformats.org/officeDocument/2006/relationships/hyperlink" Target="http://msdn.microsoft.com/en-us/library/dd264897.aspx" TargetMode="External"/><Relationship Id="rId5" Type="http://schemas.openxmlformats.org/officeDocument/2006/relationships/hyperlink" Target="http://msdn.microsoft.com/en-us/library/dd286726.aspx#VerifyingCodeUsingCUITCreate" TargetMode="External"/><Relationship Id="rId4" Type="http://schemas.openxmlformats.org/officeDocument/2006/relationships/hyperlink" Target="http://msdn.microsoft.com/en-us/library/dn323257(v=vs.120).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New Features at VS Ultimate 2013</a:t>
            </a:r>
          </a:p>
        </p:txBody>
      </p:sp>
      <p:sp>
        <p:nvSpPr>
          <p:cNvPr id="3" name="Subtitle 2"/>
          <p:cNvSpPr>
            <a:spLocks noGrp="1"/>
          </p:cNvSpPr>
          <p:nvPr>
            <p:ph type="subTitle" idx="1"/>
          </p:nvPr>
        </p:nvSpPr>
        <p:spPr/>
        <p:txBody>
          <a:bodyPr/>
          <a:lstStyle/>
          <a:p>
            <a:r>
              <a:rPr lang="en-US" dirty="0" smtClean="0"/>
              <a:t>By Rob Feng</a:t>
            </a:r>
            <a:endParaRPr lang="en-US" dirty="0"/>
          </a:p>
        </p:txBody>
      </p:sp>
    </p:spTree>
    <p:extLst>
      <p:ext uri="{BB962C8B-B14F-4D97-AF65-F5344CB8AC3E}">
        <p14:creationId xmlns:p14="http://schemas.microsoft.com/office/powerpoint/2010/main" val="1292460572"/>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Multiple Thread</a:t>
            </a:r>
            <a:endParaRPr lang="en-US" dirty="0"/>
          </a:p>
        </p:txBody>
      </p:sp>
      <p:sp>
        <p:nvSpPr>
          <p:cNvPr id="3" name="Content Placeholder 2"/>
          <p:cNvSpPr>
            <a:spLocks noGrp="1"/>
          </p:cNvSpPr>
          <p:nvPr>
            <p:ph sz="half" idx="1"/>
          </p:nvPr>
        </p:nvSpPr>
        <p:spPr>
          <a:xfrm>
            <a:off x="364632" y="1706880"/>
            <a:ext cx="4604243" cy="4267200"/>
          </a:xfrm>
        </p:spPr>
        <p:txBody>
          <a:bodyPr/>
          <a:lstStyle/>
          <a:p>
            <a:r>
              <a:rPr lang="en-US" dirty="0" smtClean="0"/>
              <a:t>Threads window (Switch, Freeze, Rename Thread)</a:t>
            </a:r>
          </a:p>
          <a:p>
            <a:r>
              <a:rPr lang="en-US" dirty="0" smtClean="0"/>
              <a:t>Parallel Watch</a:t>
            </a:r>
          </a:p>
          <a:p>
            <a:r>
              <a:rPr lang="en-US" dirty="0" smtClean="0"/>
              <a:t>Parallel Stacks</a:t>
            </a:r>
          </a:p>
          <a:p>
            <a:r>
              <a:rPr lang="en-US" dirty="0"/>
              <a:t>Task Window (for </a:t>
            </a:r>
            <a:r>
              <a:rPr lang="en-US" dirty="0" err="1" smtClean="0"/>
              <a:t>System.Threading.Tasks.Task</a:t>
            </a:r>
            <a:r>
              <a:rPr lang="en-US" dirty="0" smtClean="0"/>
              <a:t> class)</a:t>
            </a:r>
          </a:p>
          <a:p>
            <a:r>
              <a:rPr lang="en-US" dirty="0" smtClean="0"/>
              <a:t>Breakpoints and </a:t>
            </a:r>
            <a:r>
              <a:rPr lang="en-US" dirty="0" err="1" smtClean="0"/>
              <a:t>Tracepoints</a:t>
            </a:r>
            <a:r>
              <a:rPr lang="en-US" dirty="0"/>
              <a:t/>
            </a:r>
            <a:br>
              <a:rPr lang="en-US" dirty="0"/>
            </a:br>
            <a:r>
              <a:rPr lang="en-US" dirty="0"/>
              <a:t>http://msdn.microsoft.com/en-us/library/5557y8b4.aspx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75" y="3149600"/>
            <a:ext cx="4175125" cy="330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01309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a:t>
            </a:r>
            <a:endParaRPr lang="en-US" dirty="0"/>
          </a:p>
        </p:txBody>
      </p:sp>
      <p:sp>
        <p:nvSpPr>
          <p:cNvPr id="5" name="Content Placeholder 4"/>
          <p:cNvSpPr>
            <a:spLocks noGrp="1"/>
          </p:cNvSpPr>
          <p:nvPr>
            <p:ph sz="half" idx="1"/>
          </p:nvPr>
        </p:nvSpPr>
        <p:spPr/>
        <p:txBody>
          <a:bodyPr/>
          <a:lstStyle/>
          <a:p>
            <a:pPr marL="342900" indent="-342900">
              <a:buFont typeface="+mj-lt"/>
              <a:buAutoNum type="arabicPeriod"/>
            </a:pPr>
            <a:r>
              <a:rPr lang="en-US" altLang="zh-CN" dirty="0"/>
              <a:t>Quickly get the information you need, in context (</a:t>
            </a:r>
            <a:r>
              <a:rPr lang="en-US" altLang="zh-CN" dirty="0" err="1"/>
              <a:t>CodeLens</a:t>
            </a:r>
            <a:r>
              <a:rPr lang="en-US" altLang="zh-CN" dirty="0"/>
              <a:t>)</a:t>
            </a:r>
          </a:p>
          <a:p>
            <a:pPr marL="342900" indent="-342900">
              <a:buFont typeface="+mj-lt"/>
              <a:buAutoNum type="arabicPeriod"/>
            </a:pPr>
            <a:r>
              <a:rPr lang="en-US" altLang="zh-CN" dirty="0"/>
              <a:t>Use tools to understand the relationships in existing code (</a:t>
            </a:r>
            <a:r>
              <a:rPr lang="en-US" altLang="zh-CN" dirty="0" err="1"/>
              <a:t>CodeMap</a:t>
            </a:r>
            <a:r>
              <a:rPr lang="en-US" altLang="zh-CN" dirty="0"/>
              <a:t>)</a:t>
            </a:r>
          </a:p>
          <a:p>
            <a:pPr marL="342900" indent="-342900">
              <a:buFont typeface="+mj-lt"/>
              <a:buAutoNum type="arabicPeriod"/>
            </a:pPr>
            <a:r>
              <a:rPr lang="en-US" dirty="0" smtClean="0"/>
              <a:t>Visualize </a:t>
            </a:r>
            <a:r>
              <a:rPr lang="en-US" dirty="0"/>
              <a:t>the structure of an application with UML </a:t>
            </a:r>
            <a:r>
              <a:rPr lang="en-US" dirty="0" smtClean="0"/>
              <a:t>diagrams (UML)</a:t>
            </a:r>
          </a:p>
          <a:p>
            <a:pPr marL="342900" indent="-342900">
              <a:buFont typeface="+mj-lt"/>
              <a:buAutoNum type="arabicPeriod"/>
            </a:pPr>
            <a:r>
              <a:rPr lang="en-US" dirty="0"/>
              <a:t>Describe and enforce architectural </a:t>
            </a:r>
            <a:r>
              <a:rPr lang="en-US" dirty="0" smtClean="0"/>
              <a:t>dependencies (Layer Diagrams)</a:t>
            </a:r>
          </a:p>
          <a:p>
            <a:pPr marL="342900" indent="-342900">
              <a:buFont typeface="+mj-lt"/>
              <a:buAutoNum type="arabicPeriod"/>
            </a:pPr>
            <a:r>
              <a:rPr lang="en-US" altLang="zh-CN" dirty="0"/>
              <a:t>Use IntelliTrace for historical debugging, even in production (IntelliTrace)</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p:txBody>
      </p:sp>
    </p:spTree>
    <p:extLst>
      <p:ext uri="{BB962C8B-B14F-4D97-AF65-F5344CB8AC3E}">
        <p14:creationId xmlns:p14="http://schemas.microsoft.com/office/powerpoint/2010/main" val="2995121642"/>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Find out more about your code without leaving the editor when you use </a:t>
            </a:r>
            <a:r>
              <a:rPr lang="en-US" altLang="zh-CN" dirty="0" smtClean="0"/>
              <a:t>CodeLens.</a:t>
            </a:r>
            <a:br>
              <a:rPr lang="en-US" altLang="zh-CN" dirty="0" smtClean="0"/>
            </a:br>
            <a:r>
              <a:rPr lang="en-US" altLang="zh-CN" dirty="0"/>
              <a:t>You can find code references, changes to your code, linked bugs, work items, code reviews, and unit tests –</a:t>
            </a:r>
            <a:r>
              <a:rPr lang="zh-CN" altLang="en-US" dirty="0"/>
              <a:t> </a:t>
            </a:r>
            <a:r>
              <a:rPr lang="en-US" altLang="zh-CN" dirty="0"/>
              <a:t>all in the same context as your code.</a:t>
            </a:r>
            <a:endParaRPr lang="en-US" dirty="0"/>
          </a:p>
        </p:txBody>
      </p:sp>
      <p:sp>
        <p:nvSpPr>
          <p:cNvPr id="2" name="Title 1"/>
          <p:cNvSpPr>
            <a:spLocks noGrp="1"/>
          </p:cNvSpPr>
          <p:nvPr>
            <p:ph type="title"/>
          </p:nvPr>
        </p:nvSpPr>
        <p:spPr/>
        <p:txBody>
          <a:bodyPr/>
          <a:lstStyle/>
          <a:p>
            <a:r>
              <a:rPr lang="en-US" dirty="0" smtClean="0"/>
              <a:t>CodeLens</a:t>
            </a:r>
            <a:endParaRPr lang="en-US" dirty="0"/>
          </a:p>
        </p:txBody>
      </p:sp>
      <p:sp>
        <p:nvSpPr>
          <p:cNvPr id="4" name="Content Placeholder 3"/>
          <p:cNvSpPr>
            <a:spLocks noGrp="1"/>
          </p:cNvSpPr>
          <p:nvPr>
            <p:ph sz="half" idx="1"/>
          </p:nvPr>
        </p:nvSpPr>
        <p:spPr/>
        <p:txBody>
          <a:bodyPr/>
          <a:lstStyle/>
          <a:p>
            <a:r>
              <a:rPr lang="en-US" dirty="0" smtClean="0"/>
              <a:t>All reference of the code</a:t>
            </a:r>
          </a:p>
          <a:p>
            <a:r>
              <a:rPr lang="en-US" dirty="0" smtClean="0"/>
              <a:t>Tested By</a:t>
            </a:r>
          </a:p>
          <a:p>
            <a:pPr lvl="1"/>
            <a:r>
              <a:rPr lang="en-US" dirty="0" smtClean="0"/>
              <a:t>Test list</a:t>
            </a:r>
          </a:p>
          <a:p>
            <a:pPr lvl="1"/>
            <a:r>
              <a:rPr lang="en-US" dirty="0" smtClean="0"/>
              <a:t>Test </a:t>
            </a:r>
            <a:r>
              <a:rPr lang="en-US" dirty="0" err="1" smtClean="0"/>
              <a:t>Ouput</a:t>
            </a:r>
            <a:endParaRPr lang="en-US" dirty="0" smtClean="0"/>
          </a:p>
          <a:p>
            <a:r>
              <a:rPr lang="en-US" dirty="0" smtClean="0"/>
              <a:t>Test Status</a:t>
            </a:r>
          </a:p>
          <a:p>
            <a:r>
              <a:rPr lang="en-US" dirty="0" err="1" smtClean="0"/>
              <a:t>Git</a:t>
            </a:r>
            <a:r>
              <a:rPr lang="en-US" dirty="0" smtClean="0"/>
              <a:t> Authors and Changes</a:t>
            </a:r>
          </a:p>
          <a:p>
            <a:pPr lvl="1"/>
            <a:r>
              <a:rPr lang="en-US" dirty="0" smtClean="0"/>
              <a:t>The last person</a:t>
            </a:r>
          </a:p>
          <a:p>
            <a:pPr lvl="1"/>
            <a:r>
              <a:rPr lang="en-US" dirty="0" smtClean="0"/>
              <a:t>Total changes</a:t>
            </a:r>
          </a:p>
          <a:p>
            <a:pPr lvl="1"/>
            <a:r>
              <a:rPr lang="en-US" dirty="0" smtClean="0"/>
              <a:t>View </a:t>
            </a:r>
            <a:r>
              <a:rPr lang="en-US" dirty="0" err="1" smtClean="0"/>
              <a:t>Changest</a:t>
            </a:r>
            <a:endParaRPr lang="en-US" dirty="0" smtClean="0"/>
          </a:p>
          <a:p>
            <a:r>
              <a:rPr lang="en-US" dirty="0" err="1" smtClean="0"/>
              <a:t>Keboard</a:t>
            </a:r>
            <a:r>
              <a:rPr lang="en-US" dirty="0" smtClean="0"/>
              <a:t> Access</a:t>
            </a:r>
          </a:p>
          <a:p>
            <a:pPr lvl="1"/>
            <a:r>
              <a:rPr lang="en-US" dirty="0" smtClean="0"/>
              <a:t>Alt + </a:t>
            </a:r>
            <a:r>
              <a:rPr lang="en-US" dirty="0" err="1" smtClean="0"/>
              <a:t>Num</a:t>
            </a:r>
            <a:r>
              <a:rPr lang="en-US" dirty="0" smtClean="0"/>
              <a:t> </a:t>
            </a:r>
            <a:r>
              <a:rPr lang="en-US" dirty="0" err="1" smtClean="0"/>
              <a:t>swtich</a:t>
            </a:r>
            <a:r>
              <a:rPr lang="en-US" dirty="0" smtClean="0"/>
              <a:t> </a:t>
            </a:r>
            <a:r>
              <a:rPr lang="en-US" dirty="0" err="1" smtClean="0"/>
              <a:t>CodLens</a:t>
            </a:r>
            <a:r>
              <a:rPr lang="en-US" dirty="0" smtClean="0"/>
              <a:t> section</a:t>
            </a:r>
          </a:p>
          <a:p>
            <a:pPr lvl="1"/>
            <a:r>
              <a:rPr lang="en-US" dirty="0" smtClean="0"/>
              <a:t>Alt + Left/Right arrow to change section</a:t>
            </a:r>
          </a:p>
          <a:p>
            <a:r>
              <a:rPr lang="en-US" dirty="0" smtClean="0"/>
              <a:t>Support Option control Fonts, Colors and Enable.</a:t>
            </a:r>
          </a:p>
          <a:p>
            <a:endParaRPr lang="en-US" dirty="0"/>
          </a:p>
        </p:txBody>
      </p:sp>
      <p:pic>
        <p:nvPicPr>
          <p:cNvPr id="6" name="Picture 2" descr="CodeLens indicators in the code ed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255834"/>
            <a:ext cx="64389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4043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Find out more about your code without leaving the editor when you use </a:t>
            </a:r>
            <a:r>
              <a:rPr lang="en-US" altLang="zh-CN" dirty="0" smtClean="0"/>
              <a:t>CodeLens.</a:t>
            </a:r>
            <a:br>
              <a:rPr lang="en-US" altLang="zh-CN" dirty="0" smtClean="0"/>
            </a:br>
            <a:r>
              <a:rPr lang="en-US" altLang="zh-CN" dirty="0"/>
              <a:t>You can find code references, changes to your code, linked bugs, work items, code reviews, and unit tests –</a:t>
            </a:r>
            <a:r>
              <a:rPr lang="zh-CN" altLang="en-US" dirty="0"/>
              <a:t> </a:t>
            </a:r>
            <a:r>
              <a:rPr lang="en-US" altLang="zh-CN" dirty="0"/>
              <a:t>all in the same context as your code.</a:t>
            </a:r>
            <a:endParaRPr lang="en-US" dirty="0"/>
          </a:p>
        </p:txBody>
      </p:sp>
      <p:sp>
        <p:nvSpPr>
          <p:cNvPr id="2" name="Title 1"/>
          <p:cNvSpPr>
            <a:spLocks noGrp="1"/>
          </p:cNvSpPr>
          <p:nvPr>
            <p:ph type="title"/>
          </p:nvPr>
        </p:nvSpPr>
        <p:spPr/>
        <p:txBody>
          <a:bodyPr/>
          <a:lstStyle/>
          <a:p>
            <a:r>
              <a:rPr lang="en-US" dirty="0" smtClean="0"/>
              <a:t>CodeMap</a:t>
            </a:r>
            <a:endParaRPr lang="en-US" dirty="0"/>
          </a:p>
        </p:txBody>
      </p:sp>
      <p:sp>
        <p:nvSpPr>
          <p:cNvPr id="4" name="Content Placeholder 3"/>
          <p:cNvSpPr>
            <a:spLocks noGrp="1"/>
          </p:cNvSpPr>
          <p:nvPr>
            <p:ph sz="half" idx="1"/>
          </p:nvPr>
        </p:nvSpPr>
        <p:spPr/>
        <p:txBody>
          <a:bodyPr/>
          <a:lstStyle/>
          <a:p>
            <a:r>
              <a:rPr lang="en-US" dirty="0" smtClean="0"/>
              <a:t>Debug</a:t>
            </a:r>
          </a:p>
          <a:p>
            <a:pPr lvl="1"/>
            <a:r>
              <a:rPr lang="en-US" dirty="0" smtClean="0"/>
              <a:t>Map call stack</a:t>
            </a:r>
          </a:p>
          <a:p>
            <a:pPr lvl="1"/>
            <a:r>
              <a:rPr lang="en-US" dirty="0" smtClean="0"/>
              <a:t>Update with next call stack</a:t>
            </a:r>
          </a:p>
          <a:p>
            <a:r>
              <a:rPr lang="en-US" dirty="0" smtClean="0"/>
              <a:t>Add comments</a:t>
            </a:r>
          </a:p>
          <a:p>
            <a:r>
              <a:rPr lang="en-US" dirty="0" smtClean="0"/>
              <a:t>Add </a:t>
            </a:r>
            <a:r>
              <a:rPr lang="en-US" smtClean="0"/>
              <a:t>related code</a:t>
            </a:r>
            <a:endParaRPr lang="en-US" dirty="0" smtClean="0"/>
          </a:p>
          <a:p>
            <a:endParaRPr lang="en-US" dirty="0" smtClean="0"/>
          </a:p>
          <a:p>
            <a:endParaRPr lang="en-US" dirty="0"/>
          </a:p>
        </p:txBody>
      </p:sp>
      <p:pic>
        <p:nvPicPr>
          <p:cNvPr id="2050" name="Picture 2" descr="Debugging with call stacks on code m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76" y="1666506"/>
            <a:ext cx="5881809" cy="445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669905"/>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Modeling diagrams help you understand, clarify, and communicate ideas about your code and the user requirements that your software system must support.</a:t>
            </a:r>
            <a:endParaRPr lang="en-US" dirty="0"/>
          </a:p>
        </p:txBody>
      </p:sp>
      <p:sp>
        <p:nvSpPr>
          <p:cNvPr id="2" name="Title 1"/>
          <p:cNvSpPr>
            <a:spLocks noGrp="1"/>
          </p:cNvSpPr>
          <p:nvPr>
            <p:ph type="title"/>
          </p:nvPr>
        </p:nvSpPr>
        <p:spPr/>
        <p:txBody>
          <a:bodyPr/>
          <a:lstStyle/>
          <a:p>
            <a:r>
              <a:rPr lang="en-US" altLang="zh-CN" dirty="0" smtClean="0"/>
              <a:t>UML</a:t>
            </a:r>
            <a:endParaRPr lang="en-US" dirty="0"/>
          </a:p>
        </p:txBody>
      </p:sp>
      <p:sp>
        <p:nvSpPr>
          <p:cNvPr id="4" name="Content Placeholder 3"/>
          <p:cNvSpPr>
            <a:spLocks noGrp="1"/>
          </p:cNvSpPr>
          <p:nvPr>
            <p:ph sz="half" idx="1"/>
          </p:nvPr>
        </p:nvSpPr>
        <p:spPr>
          <a:xfrm>
            <a:off x="356403" y="1706252"/>
            <a:ext cx="7955280" cy="4389748"/>
          </a:xfrm>
        </p:spPr>
        <p:txBody>
          <a:bodyPr/>
          <a:lstStyle/>
          <a:p>
            <a:r>
              <a:rPr lang="en-US" dirty="0" smtClean="0">
                <a:solidFill>
                  <a:schemeClr val="accent1"/>
                </a:solidFill>
              </a:rPr>
              <a:t>Class Diagram</a:t>
            </a:r>
          </a:p>
          <a:p>
            <a:r>
              <a:rPr lang="en-US" dirty="0" smtClean="0"/>
              <a:t>Sequence Diagram</a:t>
            </a:r>
          </a:p>
          <a:p>
            <a:pPr lvl="1"/>
            <a:r>
              <a:rPr lang="en-US" dirty="0" smtClean="0"/>
              <a:t>Generate Sequence Diagram from source code</a:t>
            </a:r>
          </a:p>
          <a:p>
            <a:r>
              <a:rPr lang="en-US" dirty="0" smtClean="0"/>
              <a:t>Use Case Diagram</a:t>
            </a:r>
          </a:p>
          <a:p>
            <a:r>
              <a:rPr lang="en-US" dirty="0" smtClean="0"/>
              <a:t>Activity </a:t>
            </a:r>
            <a:r>
              <a:rPr lang="en-US" altLang="zh-CN" dirty="0" smtClean="0"/>
              <a:t>Diagram</a:t>
            </a:r>
          </a:p>
          <a:p>
            <a:r>
              <a:rPr lang="en-US" dirty="0" smtClean="0"/>
              <a:t>Component</a:t>
            </a:r>
            <a:r>
              <a:rPr lang="en-US" altLang="zh-CN" dirty="0" smtClean="0"/>
              <a:t> </a:t>
            </a:r>
            <a:r>
              <a:rPr lang="en-US" altLang="zh-CN" dirty="0"/>
              <a:t>Diagram</a:t>
            </a:r>
            <a:endParaRPr lang="en-US" dirty="0" smtClean="0"/>
          </a:p>
          <a:p>
            <a:r>
              <a:rPr lang="en-US" dirty="0" smtClean="0">
                <a:solidFill>
                  <a:schemeClr val="accent1"/>
                </a:solidFill>
              </a:rPr>
              <a:t>Layer</a:t>
            </a:r>
            <a:r>
              <a:rPr lang="en-US" altLang="zh-CN" dirty="0">
                <a:solidFill>
                  <a:schemeClr val="accent1"/>
                </a:solidFill>
              </a:rPr>
              <a:t> </a:t>
            </a:r>
            <a:r>
              <a:rPr lang="en-US" altLang="zh-CN" dirty="0" smtClean="0">
                <a:solidFill>
                  <a:schemeClr val="accent1"/>
                </a:solidFill>
              </a:rPr>
              <a:t>Diagram</a:t>
            </a:r>
          </a:p>
          <a:p>
            <a:r>
              <a:rPr lang="en-US" dirty="0" smtClean="0"/>
              <a:t>Directed Graph Document</a:t>
            </a:r>
          </a:p>
          <a:p>
            <a:r>
              <a:rPr lang="en-US" dirty="0"/>
              <a:t>Dependency </a:t>
            </a:r>
            <a:r>
              <a:rPr lang="en-US" dirty="0" smtClean="0"/>
              <a:t>Graph / CodeMap in Solution Explorer</a:t>
            </a:r>
            <a:endParaRPr lang="en-US" dirty="0"/>
          </a:p>
        </p:txBody>
      </p:sp>
    </p:spTree>
    <p:extLst>
      <p:ext uri="{BB962C8B-B14F-4D97-AF65-F5344CB8AC3E}">
        <p14:creationId xmlns:p14="http://schemas.microsoft.com/office/powerpoint/2010/main" val="3993965681"/>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4631" y="984738"/>
            <a:ext cx="7955280" cy="796758"/>
          </a:xfrm>
        </p:spPr>
        <p:txBody>
          <a:bodyPr>
            <a:normAutofit/>
          </a:bodyPr>
          <a:lstStyle/>
          <a:p>
            <a:r>
              <a:rPr lang="en-US" altLang="zh-CN" dirty="0"/>
              <a:t>Spend less time debugging your app in Visual Studio Ultimate when you use IntelliTrace to record and trace your code's execution history. You can find bugs more easily without setting lots of breakpoints because IntelliTrace lets you:</a:t>
            </a:r>
            <a:endParaRPr lang="en-US" dirty="0"/>
          </a:p>
        </p:txBody>
      </p:sp>
      <p:sp>
        <p:nvSpPr>
          <p:cNvPr id="2" name="Title 1"/>
          <p:cNvSpPr>
            <a:spLocks noGrp="1"/>
          </p:cNvSpPr>
          <p:nvPr>
            <p:ph type="title"/>
          </p:nvPr>
        </p:nvSpPr>
        <p:spPr/>
        <p:txBody>
          <a:bodyPr/>
          <a:lstStyle/>
          <a:p>
            <a:r>
              <a:rPr lang="en-US" dirty="0" smtClean="0"/>
              <a:t>IntelliTrace</a:t>
            </a:r>
            <a:endParaRPr lang="en-US" dirty="0"/>
          </a:p>
        </p:txBody>
      </p:sp>
      <p:sp>
        <p:nvSpPr>
          <p:cNvPr id="4" name="Content Placeholder 3"/>
          <p:cNvSpPr>
            <a:spLocks noGrp="1"/>
          </p:cNvSpPr>
          <p:nvPr>
            <p:ph sz="half" idx="1"/>
          </p:nvPr>
        </p:nvSpPr>
        <p:spPr>
          <a:xfrm>
            <a:off x="356403" y="1706252"/>
            <a:ext cx="7955280" cy="4389748"/>
          </a:xfrm>
        </p:spPr>
        <p:txBody>
          <a:bodyPr/>
          <a:lstStyle/>
          <a:p>
            <a:r>
              <a:rPr lang="en-US" altLang="zh-CN" dirty="0"/>
              <a:t>Record specific events that happened in your app</a:t>
            </a:r>
            <a:r>
              <a:rPr lang="en-US" altLang="zh-CN" dirty="0" smtClean="0"/>
              <a:t>.</a:t>
            </a:r>
            <a:br>
              <a:rPr lang="en-US" altLang="zh-CN" dirty="0" smtClean="0"/>
            </a:br>
            <a:r>
              <a:rPr lang="en-US" altLang="zh-CN" dirty="0"/>
              <a:t>You can examine related code, data that appears in the </a:t>
            </a:r>
            <a:r>
              <a:rPr lang="en-US" altLang="zh-CN" b="1" dirty="0"/>
              <a:t>Locals</a:t>
            </a:r>
            <a:r>
              <a:rPr lang="en-US" altLang="zh-CN" dirty="0"/>
              <a:t> window during debugger events, and function call information, if you choose to collect it</a:t>
            </a:r>
            <a:r>
              <a:rPr lang="en-US" altLang="zh-CN" dirty="0" smtClean="0"/>
              <a:t>.</a:t>
            </a:r>
          </a:p>
          <a:p>
            <a:r>
              <a:rPr lang="en-US" altLang="zh-CN" dirty="0"/>
              <a:t>Reduce restarting </a:t>
            </a:r>
            <a:r>
              <a:rPr lang="en-US" altLang="zh-CN" dirty="0" smtClean="0"/>
              <a:t>your app to recreate bugs or events.</a:t>
            </a:r>
          </a:p>
          <a:p>
            <a:r>
              <a:rPr lang="en-US" altLang="zh-CN" dirty="0"/>
              <a:t>Debug errors that are hard to reproduce or that happen in deployment.</a:t>
            </a:r>
            <a:endParaRPr lang="zh-CN" altLang="en-US" dirty="0"/>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293" y="3183183"/>
            <a:ext cx="5779476" cy="3150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0650041"/>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56402" y="372533"/>
            <a:ext cx="8403775" cy="5723467"/>
          </a:xfrm>
        </p:spPr>
        <p:txBody>
          <a:bodyPr>
            <a:normAutofit/>
          </a:bodyPr>
          <a:lstStyle/>
          <a:p>
            <a:pPr marL="0" indent="0">
              <a:buNone/>
            </a:pPr>
            <a:r>
              <a:rPr lang="en-US" dirty="0" smtClean="0"/>
              <a:t>Setup IntelliTrace:</a:t>
            </a:r>
          </a:p>
          <a:p>
            <a:pPr marL="0" indent="0">
              <a:buNone/>
            </a:pPr>
            <a:r>
              <a:rPr lang="en-US" dirty="0" smtClean="0"/>
              <a:t>1</a:t>
            </a:r>
            <a:r>
              <a:rPr lang="en-US" dirty="0"/>
              <a:t>. Download</a:t>
            </a:r>
          </a:p>
          <a:p>
            <a:pPr marL="0" indent="0">
              <a:buNone/>
            </a:pPr>
            <a:r>
              <a:rPr lang="en-US" dirty="0"/>
              <a:t>	http://www.microsoft.com/en-us/download/details.aspx?id=44909</a:t>
            </a:r>
          </a:p>
          <a:p>
            <a:pPr marL="0" indent="0">
              <a:buNone/>
            </a:pPr>
            <a:r>
              <a:rPr lang="en-US" dirty="0"/>
              <a:t>2. Create folder C:\IntelliTraceCollector</a:t>
            </a:r>
          </a:p>
          <a:p>
            <a:pPr marL="0" indent="0">
              <a:buNone/>
            </a:pPr>
            <a:r>
              <a:rPr lang="en-US" dirty="0"/>
              <a:t>3. Save IntelliTraceCollector.exe to the collector directory, for example: C:\IntelliTraceCollector</a:t>
            </a:r>
          </a:p>
          <a:p>
            <a:pPr marL="0" indent="0">
              <a:buNone/>
            </a:pPr>
            <a:r>
              <a:rPr lang="en-US" dirty="0"/>
              <a:t>4. Run IntelliTraceCollector.exe (Get the IntelliTraceCollection.cab)</a:t>
            </a:r>
          </a:p>
          <a:p>
            <a:pPr marL="0" indent="0">
              <a:buNone/>
            </a:pPr>
            <a:r>
              <a:rPr lang="en-US" dirty="0"/>
              <a:t>5. Use </a:t>
            </a:r>
            <a:r>
              <a:rPr lang="en-US" dirty="0" err="1"/>
              <a:t>Cmd</a:t>
            </a:r>
            <a:r>
              <a:rPr lang="en-US" dirty="0"/>
              <a:t> Browse to the collector directory, for example: C:\IntelliTraceCollector</a:t>
            </a:r>
          </a:p>
          <a:p>
            <a:pPr marL="0" indent="0">
              <a:buNone/>
            </a:pPr>
            <a:r>
              <a:rPr lang="en-US" dirty="0"/>
              <a:t>6. Use the expand command, including the period (.) at the end, to expand IntelliTraceCollection.cab:</a:t>
            </a:r>
          </a:p>
          <a:p>
            <a:pPr marL="0" indent="0">
              <a:buNone/>
            </a:pPr>
            <a:r>
              <a:rPr lang="en-US" dirty="0"/>
              <a:t>	expand /f:* IntelliTraceCollection.cab .</a:t>
            </a:r>
          </a:p>
          <a:p>
            <a:pPr marL="0" indent="0">
              <a:buNone/>
            </a:pPr>
            <a:r>
              <a:rPr lang="en-US" dirty="0"/>
              <a:t>7. Create folder C:\IntelliTraceLogFiles</a:t>
            </a:r>
          </a:p>
          <a:p>
            <a:pPr marL="0" indent="0">
              <a:buNone/>
            </a:pPr>
            <a:r>
              <a:rPr lang="en-US" dirty="0"/>
              <a:t>8. </a:t>
            </a:r>
            <a:r>
              <a:rPr lang="en-US" dirty="0" err="1"/>
              <a:t>Cmd</a:t>
            </a:r>
            <a:r>
              <a:rPr lang="en-US" dirty="0"/>
              <a:t> Run:</a:t>
            </a:r>
          </a:p>
          <a:p>
            <a:pPr marL="0" indent="0">
              <a:buNone/>
            </a:pPr>
            <a:r>
              <a:rPr lang="en-US" dirty="0"/>
              <a:t>	C:\IntelliTraceCollector\IntelliTraceSC.exe launch /</a:t>
            </a:r>
            <a:r>
              <a:rPr lang="en-US" dirty="0" err="1"/>
              <a:t>cp</a:t>
            </a:r>
            <a:r>
              <a:rPr lang="en-US" dirty="0"/>
              <a:t>:"C:\</a:t>
            </a:r>
            <a:r>
              <a:rPr lang="en-US" dirty="0" err="1"/>
              <a:t>IntelliTraceCollector</a:t>
            </a:r>
            <a:r>
              <a:rPr lang="en-US" dirty="0"/>
              <a:t>\collection_plan.ASP.NET.default.xml" /</a:t>
            </a:r>
            <a:r>
              <a:rPr lang="en-US" dirty="0" err="1"/>
              <a:t>f:"C</a:t>
            </a:r>
            <a:r>
              <a:rPr lang="en-US" dirty="0"/>
              <a:t>:\</a:t>
            </a:r>
            <a:r>
              <a:rPr lang="en-US" dirty="0" err="1"/>
              <a:t>IntelliTraceLogFiles</a:t>
            </a:r>
            <a:r>
              <a:rPr lang="en-US" dirty="0"/>
              <a:t>\</a:t>
            </a:r>
            <a:r>
              <a:rPr lang="en-US" dirty="0" err="1"/>
              <a:t>MyApp.itrace</a:t>
            </a:r>
            <a:r>
              <a:rPr lang="en-US" dirty="0"/>
              <a:t>" "C:\MyApp\MyApp.exe"</a:t>
            </a:r>
          </a:p>
        </p:txBody>
      </p:sp>
    </p:spTree>
    <p:extLst>
      <p:ext uri="{BB962C8B-B14F-4D97-AF65-F5344CB8AC3E}">
        <p14:creationId xmlns:p14="http://schemas.microsoft.com/office/powerpoint/2010/main" val="413743878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Other Features</a:t>
            </a:r>
            <a:endParaRPr lang="zh-CN" altLang="en-US" dirty="0"/>
          </a:p>
        </p:txBody>
      </p:sp>
      <p:sp>
        <p:nvSpPr>
          <p:cNvPr id="6" name="Content Placeholder 5"/>
          <p:cNvSpPr>
            <a:spLocks noGrp="1"/>
          </p:cNvSpPr>
          <p:nvPr>
            <p:ph sz="half" idx="1"/>
          </p:nvPr>
        </p:nvSpPr>
        <p:spPr>
          <a:xfrm>
            <a:off x="364632" y="1706880"/>
            <a:ext cx="4348045" cy="4267200"/>
          </a:xfrm>
        </p:spPr>
        <p:txBody>
          <a:bodyPr/>
          <a:lstStyle/>
          <a:p>
            <a:pPr marL="342900" indent="-342900">
              <a:buFont typeface="+mj-lt"/>
              <a:buAutoNum type="arabicPeriod"/>
            </a:pPr>
            <a:r>
              <a:rPr lang="en-US" altLang="zh-CN" dirty="0" smtClean="0">
                <a:hlinkClick r:id="rId2"/>
              </a:rPr>
              <a:t>Auto Run Test</a:t>
            </a:r>
            <a:endParaRPr lang="en-US" altLang="zh-CN" dirty="0" smtClean="0"/>
          </a:p>
          <a:p>
            <a:pPr marL="342900" indent="-342900">
              <a:buFont typeface="+mj-lt"/>
              <a:buAutoNum type="arabicPeriod"/>
            </a:pPr>
            <a:r>
              <a:rPr lang="en-US" altLang="zh-CN" dirty="0" smtClean="0">
                <a:hlinkClick r:id="rId3"/>
              </a:rPr>
              <a:t>Editor Feature</a:t>
            </a:r>
            <a:endParaRPr lang="en-US" altLang="zh-CN" dirty="0" smtClean="0"/>
          </a:p>
          <a:p>
            <a:pPr marL="687388" lvl="1" indent="-342900">
              <a:buFont typeface="+mj-lt"/>
              <a:buAutoNum type="arabicPeriod"/>
            </a:pPr>
            <a:r>
              <a:rPr lang="en-US" altLang="zh-CN" dirty="0" smtClean="0"/>
              <a:t>Color of the left margin, Color of the right margin</a:t>
            </a:r>
          </a:p>
          <a:p>
            <a:pPr marL="687388" lvl="1" indent="-342900">
              <a:buFont typeface="+mj-lt"/>
              <a:buAutoNum type="arabicPeriod"/>
            </a:pPr>
            <a:r>
              <a:rPr lang="en-US" altLang="zh-CN" dirty="0"/>
              <a:t>Navigate </a:t>
            </a:r>
            <a:r>
              <a:rPr lang="en-US" altLang="zh-CN" dirty="0" smtClean="0"/>
              <a:t>To (Ctrl + ,), </a:t>
            </a:r>
            <a:r>
              <a:rPr lang="en-US" altLang="zh-CN" dirty="0"/>
              <a:t>Finds a symbol or file in the active </a:t>
            </a:r>
            <a:r>
              <a:rPr lang="en-US" altLang="zh-CN" dirty="0" smtClean="0"/>
              <a:t>solution</a:t>
            </a:r>
          </a:p>
          <a:p>
            <a:pPr marL="687388" lvl="1" indent="-342900">
              <a:buFont typeface="+mj-lt"/>
              <a:buAutoNum type="arabicPeriod"/>
            </a:pPr>
            <a:r>
              <a:rPr lang="en-US" altLang="zh-CN" dirty="0"/>
              <a:t>Using Regular Expressions in Find or Replace </a:t>
            </a:r>
            <a:r>
              <a:rPr lang="en-US" altLang="zh-CN" dirty="0" smtClean="0"/>
              <a:t>Text</a:t>
            </a:r>
          </a:p>
          <a:p>
            <a:pPr marL="687388" lvl="1" indent="-342900">
              <a:buFont typeface="+mj-lt"/>
              <a:buAutoNum type="arabicPeriod"/>
            </a:pPr>
            <a:r>
              <a:rPr lang="en-US" altLang="zh-CN" dirty="0" smtClean="0"/>
              <a:t>Peek Definition / Peek Help</a:t>
            </a:r>
          </a:p>
          <a:p>
            <a:pPr marL="687388" lvl="1" indent="-342900">
              <a:buFont typeface="+mj-lt"/>
              <a:buAutoNum type="arabicPeriod"/>
            </a:pPr>
            <a:r>
              <a:rPr lang="en-US" altLang="zh-CN" dirty="0" smtClean="0"/>
              <a:t>Task List</a:t>
            </a:r>
          </a:p>
          <a:p>
            <a:pPr marL="687388" lvl="1" indent="-342900">
              <a:buFont typeface="+mj-lt"/>
              <a:buAutoNum type="arabicPeriod"/>
            </a:pPr>
            <a:r>
              <a:rPr lang="en-US" altLang="zh-CN" dirty="0" smtClean="0"/>
              <a:t>Scroll bar source overview</a:t>
            </a:r>
          </a:p>
          <a:p>
            <a:pPr marL="342900" indent="-342900">
              <a:buFont typeface="+mj-lt"/>
              <a:buAutoNum type="arabicPeriod"/>
            </a:pPr>
            <a:r>
              <a:rPr lang="en-US" altLang="zh-CN" dirty="0">
                <a:hlinkClick r:id="rId4"/>
              </a:rPr>
              <a:t>Examine return values of method calls</a:t>
            </a:r>
            <a:endParaRPr lang="en-US" altLang="zh-CN" dirty="0"/>
          </a:p>
          <a:p>
            <a:pPr marL="342900" indent="-342900">
              <a:buFont typeface="+mj-lt"/>
              <a:buAutoNum type="arabicPeriod"/>
            </a:pPr>
            <a:r>
              <a:rPr lang="en-US" dirty="0">
                <a:hlinkClick r:id="rId5"/>
              </a:rPr>
              <a:t>Verifying Code by Using UI </a:t>
            </a:r>
            <a:r>
              <a:rPr lang="en-US" dirty="0" smtClean="0">
                <a:hlinkClick r:id="rId5"/>
              </a:rPr>
              <a:t>Automation</a:t>
            </a:r>
            <a:endParaRPr lang="en-US" dirty="0" smtClean="0"/>
          </a:p>
          <a:p>
            <a:pPr marL="342900" indent="-342900">
              <a:buFont typeface="+mj-lt"/>
              <a:buAutoNum type="arabicPeriod"/>
            </a:pPr>
            <a:r>
              <a:rPr lang="en-US" dirty="0">
                <a:hlinkClick r:id="rId6"/>
              </a:rPr>
              <a:t>Analyzing Application Quality</a:t>
            </a:r>
            <a:endParaRPr lang="en-US" altLang="zh-CN" dirty="0" smtClean="0"/>
          </a:p>
          <a:p>
            <a:pPr marL="342900" indent="-342900">
              <a:buFont typeface="+mj-lt"/>
              <a:buAutoNum type="arabicPeriod"/>
            </a:pPr>
            <a:endParaRPr lang="zh-CN" altLang="en-US"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9622" y="2060331"/>
            <a:ext cx="260032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622" y="3176370"/>
            <a:ext cx="3875209" cy="2191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567391"/>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4133" y="2901244"/>
            <a:ext cx="184731" cy="286232"/>
          </a:xfrm>
          <a:prstGeom prst="rect">
            <a:avLst/>
          </a:prstGeom>
          <a:noFill/>
        </p:spPr>
        <p:txBody>
          <a:bodyPr wrap="none" rtlCol="0">
            <a:spAutoFit/>
          </a:bodyPr>
          <a:lstStyle/>
          <a:p>
            <a:pPr>
              <a:lnSpc>
                <a:spcPct val="90000"/>
              </a:lnSpc>
              <a:spcBef>
                <a:spcPts val="600"/>
              </a:spcBef>
              <a:spcAft>
                <a:spcPts val="0"/>
              </a:spcAft>
              <a:buClr>
                <a:schemeClr val="bg1"/>
              </a:buClr>
            </a:pPr>
            <a:endParaRPr lang="en-US" sz="1400" dirty="0" err="1" smtClean="0">
              <a:solidFill>
                <a:schemeClr val="bg2"/>
              </a:solidFill>
              <a:latin typeface="+mn-lt"/>
            </a:endParaRPr>
          </a:p>
        </p:txBody>
      </p:sp>
      <p:sp>
        <p:nvSpPr>
          <p:cNvPr id="5" name="Title 4"/>
          <p:cNvSpPr>
            <a:spLocks noGrp="1"/>
          </p:cNvSpPr>
          <p:nvPr>
            <p:ph type="title"/>
          </p:nvPr>
        </p:nvSpPr>
        <p:spPr/>
        <p:txBody>
          <a:bodyPr/>
          <a:lstStyle/>
          <a:p>
            <a:r>
              <a:rPr lang="en-US" dirty="0" smtClean="0"/>
              <a:t>Part - 2</a:t>
            </a:r>
            <a:endParaRPr lang="en-US" dirty="0"/>
          </a:p>
        </p:txBody>
      </p:sp>
      <p:sp>
        <p:nvSpPr>
          <p:cNvPr id="6" name="Content Placeholder 5"/>
          <p:cNvSpPr>
            <a:spLocks noGrp="1"/>
          </p:cNvSpPr>
          <p:nvPr>
            <p:ph sz="half" idx="1"/>
          </p:nvPr>
        </p:nvSpPr>
        <p:spPr/>
        <p:txBody>
          <a:bodyPr/>
          <a:lstStyle/>
          <a:p>
            <a:r>
              <a:rPr lang="en-US" dirty="0" smtClean="0"/>
              <a:t>UML Diagram</a:t>
            </a:r>
          </a:p>
          <a:p>
            <a:pPr lvl="1"/>
            <a:r>
              <a:rPr lang="en-US" dirty="0" smtClean="0"/>
              <a:t>Auto Update Code to Diagram or Diagram to Code [Fail]</a:t>
            </a:r>
          </a:p>
          <a:p>
            <a:pPr lvl="1"/>
            <a:r>
              <a:rPr lang="en-US" dirty="0" smtClean="0"/>
              <a:t>Hide Item which did not want to display </a:t>
            </a:r>
            <a:r>
              <a:rPr lang="en-US" dirty="0"/>
              <a:t>[Fail]</a:t>
            </a:r>
            <a:endParaRPr lang="en-US" dirty="0" smtClean="0"/>
          </a:p>
          <a:p>
            <a:r>
              <a:rPr lang="en-US" dirty="0" smtClean="0"/>
              <a:t>Auto Validate Layer Diagram</a:t>
            </a:r>
            <a:br>
              <a:rPr lang="en-US" dirty="0" smtClean="0"/>
            </a:br>
            <a:r>
              <a:rPr lang="en-US" dirty="0"/>
              <a:t>http://msdn.microsoft.com/en-us/library/dd409395.aspx</a:t>
            </a:r>
            <a:endParaRPr lang="en-US" dirty="0" smtClean="0"/>
          </a:p>
          <a:p>
            <a:r>
              <a:rPr lang="en-US" dirty="0"/>
              <a:t>Find </a:t>
            </a:r>
            <a:r>
              <a:rPr lang="en-US" altLang="zh-CN" dirty="0"/>
              <a:t>better tools or way to debug multiple thread</a:t>
            </a:r>
          </a:p>
          <a:p>
            <a:r>
              <a:rPr lang="en-US" dirty="0" smtClean="0"/>
              <a:t>CodeLens how to work with </a:t>
            </a:r>
            <a:r>
              <a:rPr lang="en-US" dirty="0" err="1" smtClean="0"/>
              <a:t>StoryQ</a:t>
            </a:r>
            <a:endParaRPr lang="en-US" dirty="0" smtClean="0"/>
          </a:p>
          <a:p>
            <a:r>
              <a:rPr lang="en-US" dirty="0" smtClean="0"/>
              <a:t>IntelliTrace how to use the *.</a:t>
            </a:r>
            <a:r>
              <a:rPr lang="en-US" dirty="0" err="1" smtClean="0"/>
              <a:t>pdb</a:t>
            </a:r>
            <a:r>
              <a:rPr lang="en-US" dirty="0" smtClean="0"/>
              <a:t> files.</a:t>
            </a:r>
            <a:endParaRPr lang="en-US" dirty="0"/>
          </a:p>
        </p:txBody>
      </p:sp>
    </p:spTree>
    <p:extLst>
      <p:ext uri="{BB962C8B-B14F-4D97-AF65-F5344CB8AC3E}">
        <p14:creationId xmlns:p14="http://schemas.microsoft.com/office/powerpoint/2010/main" val="1764384520"/>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_Template_4x3_2014_Updated">
  <a:themeElements>
    <a:clrScheme name="Custom 1">
      <a:dk1>
        <a:srgbClr val="444444"/>
      </a:dk1>
      <a:lt1>
        <a:srgbClr val="FFFFFF"/>
      </a:lt1>
      <a:dk2>
        <a:srgbClr val="0085C3"/>
      </a:dk2>
      <a:lt2>
        <a:srgbClr val="FFFFFF"/>
      </a:lt2>
      <a:accent1>
        <a:srgbClr val="00447C"/>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6E384890-8F9F-4A11-9330-31F5F14C349B}"/>
    </a:ext>
  </a:ext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C8BAF95F-293E-49F1-9C5A-6A7DFEFCDE30}"/>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14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21BA7CA8-7620-4C1E-95A4-65CD1B58CD3B}"/>
    </a:ext>
  </a:ext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62936EF5-9C78-4A9F-B13F-C44543044758}"/>
    </a:ext>
  </a:ext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AF3762C5-E896-4764-88B9-1C96F93B9BCD}"/>
    </a:ext>
  </a:ext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113EF733-E79B-44B7-BFB7-3203CC8C70D7}"/>
    </a:ext>
  </a:ext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5C4A94E3-FA97-42A4-BA2D-437C73A6F7E5}"/>
    </a:ext>
  </a:ext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61C20380-6C7B-4A01-A2EA-DEBD17F86DFB}"/>
    </a:ext>
  </a:ext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C05AC854-A408-4B81-86C9-67883E0C9BF8}"/>
    </a:ext>
  </a:ext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2" id="{DAFB7478-47B3-40DE-90C0-3857378F45FF}" vid="{532E81F1-70E5-4D00-AE0F-456D020155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2.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873BDD3-AA35-4F19-A12A-C6462BECFBD1}">
  <ds:schemaRefs>
    <ds:schemaRef ds:uri="http://www.w3.org/XML/1998/namespace"/>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Dell_Template_4x3_2014_Updated</Template>
  <TotalTime>0</TotalTime>
  <Words>451</Words>
  <Application>Microsoft Office PowerPoint</Application>
  <PresentationFormat>On-screen Show (4:3)</PresentationFormat>
  <Paragraphs>98</Paragraphs>
  <Slides>10</Slides>
  <Notes>5</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10</vt:i4>
      </vt:variant>
    </vt:vector>
  </HeadingPairs>
  <TitlesOfParts>
    <vt:vector size="26" baseType="lpstr">
      <vt:lpstr>Arial</vt:lpstr>
      <vt:lpstr>museo sans for dell</vt:lpstr>
      <vt:lpstr>Courier New</vt:lpstr>
      <vt:lpstr>Wingdings</vt:lpstr>
      <vt:lpstr>Arial Black</vt:lpstr>
      <vt:lpstr>Museo For Dell 300</vt:lpstr>
      <vt:lpstr>Dell_Template_4x3_2014_Updated</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New Features at VS Ultimate 2013</vt:lpstr>
      <vt:lpstr>Purpose</vt:lpstr>
      <vt:lpstr>CodeLens</vt:lpstr>
      <vt:lpstr>CodeMap</vt:lpstr>
      <vt:lpstr>UML</vt:lpstr>
      <vt:lpstr>IntelliTrace</vt:lpstr>
      <vt:lpstr>PowerPoint Presentation</vt:lpstr>
      <vt:lpstr>Other Features</vt:lpstr>
      <vt:lpstr>Part - 2</vt:lpstr>
      <vt:lpstr>Debug Multiple Thread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Staffing Committee</dc:title>
  <dc:creator>Nancy You</dc:creator>
  <cp:keywords>Internal Use</cp:keywords>
  <cp:lastModifiedBy>Rob Feng</cp:lastModifiedBy>
  <cp:revision>90</cp:revision>
  <cp:lastPrinted>2014-02-14T16:26:12Z</cp:lastPrinted>
  <dcterms:created xsi:type="dcterms:W3CDTF">2014-11-05T07:54:43Z</dcterms:created>
  <dcterms:modified xsi:type="dcterms:W3CDTF">2015-01-07T07:31:24Z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dedaacc5-af43-40b1-b4a0-d7a6bf3e4cdd</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1.2AMER</vt:lpwstr>
  </property>
</Properties>
</file>